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57" r:id="rId1"/>
  </p:sldMasterIdLst>
  <p:sldIdLst>
    <p:sldId id="284" r:id="rId2"/>
    <p:sldId id="285" r:id="rId3"/>
    <p:sldId id="257" r:id="rId4"/>
    <p:sldId id="262" r:id="rId5"/>
    <p:sldId id="265" r:id="rId6"/>
    <p:sldId id="282" r:id="rId7"/>
    <p:sldId id="266" r:id="rId8"/>
    <p:sldId id="283" r:id="rId9"/>
    <p:sldId id="259" r:id="rId10"/>
    <p:sldId id="260" r:id="rId11"/>
    <p:sldId id="270" r:id="rId12"/>
    <p:sldId id="269" r:id="rId13"/>
    <p:sldId id="263" r:id="rId14"/>
    <p:sldId id="264" r:id="rId15"/>
    <p:sldId id="267" r:id="rId16"/>
    <p:sldId id="268" r:id="rId17"/>
    <p:sldId id="261" r:id="rId18"/>
    <p:sldId id="271" r:id="rId19"/>
    <p:sldId id="272" r:id="rId20"/>
    <p:sldId id="277" r:id="rId21"/>
    <p:sldId id="273" r:id="rId22"/>
    <p:sldId id="274" r:id="rId23"/>
    <p:sldId id="275" r:id="rId24"/>
    <p:sldId id="276" r:id="rId25"/>
    <p:sldId id="278" r:id="rId26"/>
    <p:sldId id="279" r:id="rId27"/>
    <p:sldId id="280" r:id="rId28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00"/>
    <a:srgbClr val="FFFF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41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46122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6123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4325C47-FD2B-463A-BE02-069A14197BE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010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48B72C-EEAD-4EFB-8F3A-187068BD140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959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7FC12A-2EE0-48AD-88C0-4CB64C03420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80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01E3C0-9948-41BA-83FA-71B73D97AE7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521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E18CA0-4F5E-4773-907F-991C8A249C8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576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A6705D-7E7D-44E6-B383-186B2D80F571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710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C13257-0F1F-458D-9197-752BB0FAA18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045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F5DE5C-472E-4720-B0F2-DEF56F87399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59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000C8D-E05C-42F4-8016-93F8D95C211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300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756597-90C4-4441-AAC2-609A9C4F845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980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45B6CA-5C81-485D-BA27-687FA70F942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98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57647"/>
                <a:invGamma/>
              </a:schemeClr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45059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60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61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62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63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64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65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66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67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68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69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70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71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72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73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74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75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76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77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78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79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80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81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82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83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84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85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86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87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88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89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90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91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92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93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94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68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5096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097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45098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5099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5100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101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102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D0C3BC66-2DD2-4172-A058-62571E4A1DD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0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xStyles>
    <p:titleStyle>
      <a:lvl1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r" rtl="1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r" rtl="1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r" rtl="1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r" rtl="1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r" rtl="1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r" rtl="1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r" rtl="1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b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60350"/>
            <a:ext cx="8226425" cy="1143000"/>
          </a:xfrm>
        </p:spPr>
        <p:txBody>
          <a:bodyPr/>
          <a:lstStyle/>
          <a:p>
            <a:pPr eaLnBrk="1" hangingPunct="1">
              <a:defRPr/>
            </a:pPr>
            <a:r>
              <a:rPr lang="fa-IR" sz="4000" smtClean="0">
                <a:solidFill>
                  <a:srgbClr val="00FF00"/>
                </a:solidFill>
              </a:rPr>
              <a:t>تشخیص :</a:t>
            </a:r>
            <a:endParaRPr lang="en-US" sz="4000" smtClean="0">
              <a:solidFill>
                <a:srgbClr val="00FF00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844675"/>
            <a:ext cx="8226425" cy="4683125"/>
          </a:xfrm>
        </p:spPr>
        <p:txBody>
          <a:bodyPr/>
          <a:lstStyle/>
          <a:p>
            <a:pPr marL="609600" indent="-609600" eaLnBrk="1" hangingPunct="1">
              <a:defRPr/>
            </a:pPr>
            <a:r>
              <a:rPr lang="fa-IR" sz="2800" dirty="0" smtClean="0"/>
              <a:t>شرح حال</a:t>
            </a:r>
            <a:r>
              <a:rPr lang="fa-IR" dirty="0" smtClean="0"/>
              <a:t> </a:t>
            </a:r>
            <a:endParaRPr lang="fa-IR" sz="2800" dirty="0" smtClean="0"/>
          </a:p>
          <a:p>
            <a:pPr marL="609600" indent="-609600" eaLnBrk="1" hangingPunct="1">
              <a:defRPr/>
            </a:pPr>
            <a:r>
              <a:rPr lang="fa-IR" sz="2800" dirty="0" smtClean="0"/>
              <a:t>تست های بدنی</a:t>
            </a:r>
            <a:endParaRPr lang="en-US" sz="2800" dirty="0" smtClean="0"/>
          </a:p>
          <a:p>
            <a:pPr marL="609600" indent="-609600" eaLnBrk="1" hangingPunct="1">
              <a:defRPr/>
            </a:pPr>
            <a:r>
              <a:rPr lang="fa-IR" sz="2800" dirty="0" smtClean="0"/>
              <a:t>تست های تشخیصی</a:t>
            </a:r>
          </a:p>
          <a:p>
            <a:pPr marL="609600" indent="-609600" eaLnBrk="1" hangingPunct="1">
              <a:defRPr/>
            </a:pPr>
            <a:r>
              <a:rPr lang="fa-IR" sz="2800" dirty="0" smtClean="0"/>
              <a:t>ارزیابی عصبی</a:t>
            </a:r>
          </a:p>
        </p:txBody>
      </p:sp>
      <p:pic>
        <p:nvPicPr>
          <p:cNvPr id="12292" name="Picture 7" descr="37v54n02a00147fig00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888" y="1989138"/>
            <a:ext cx="3821112" cy="4535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5111750" y="260350"/>
            <a:ext cx="4032250" cy="1143000"/>
          </a:xfrm>
        </p:spPr>
        <p:txBody>
          <a:bodyPr/>
          <a:lstStyle/>
          <a:p>
            <a:pPr eaLnBrk="1" hangingPunct="1">
              <a:defRPr/>
            </a:pPr>
            <a:r>
              <a:rPr lang="fa-IR" sz="4000" dirty="0" smtClean="0">
                <a:solidFill>
                  <a:srgbClr val="FFFF00"/>
                </a:solidFill>
              </a:rPr>
              <a:t>شرح حال</a:t>
            </a:r>
            <a:endParaRPr lang="en-US" sz="4000" dirty="0" smtClean="0">
              <a:solidFill>
                <a:srgbClr val="FFFF00"/>
              </a:solidFill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341438"/>
            <a:ext cx="8226425" cy="5111750"/>
          </a:xfrm>
        </p:spPr>
        <p:txBody>
          <a:bodyPr/>
          <a:lstStyle/>
          <a:p>
            <a:pPr marL="609600" indent="-609600" eaLnBrk="1" hangingPunct="1">
              <a:defRPr/>
            </a:pPr>
            <a:r>
              <a:rPr lang="fa-IR" sz="2800" dirty="0" smtClean="0"/>
              <a:t>درمانگر یک تاریخچه از تولد وپیش از تولد کودک بدست می آورد. ودرمورد اینکه آیا اعضای دیگر خانواده نیز لوردوزیس دارند سوال می کند .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fa-IR" sz="2800" dirty="0" smtClean="0"/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fa-IR" dirty="0" smtClean="0"/>
              <a:t>   </a:t>
            </a:r>
            <a:r>
              <a:rPr lang="fa-IR" sz="3600" dirty="0" smtClean="0">
                <a:solidFill>
                  <a:srgbClr val="FFC000"/>
                </a:solidFill>
              </a:rPr>
              <a:t>ارزیابی عصبی</a:t>
            </a:r>
            <a:endParaRPr lang="en-US" dirty="0" smtClean="0"/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en-US" sz="2000" dirty="0" smtClean="0"/>
          </a:p>
          <a:p>
            <a:pPr marL="609600" indent="-609600" eaLnBrk="1" hangingPunct="1">
              <a:defRPr/>
            </a:pPr>
            <a:r>
              <a:rPr lang="fa-IR" sz="3000" dirty="0" smtClean="0"/>
              <a:t>ارزیابی موارد زیر را شامل می شود :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fa-IR" dirty="0" smtClean="0"/>
              <a:t>                  </a:t>
            </a:r>
            <a:r>
              <a:rPr lang="fa-IR" sz="2800" dirty="0" smtClean="0"/>
              <a:t>1- درد      2 – بی حسی     3 – خارش   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fa-IR" sz="2800" dirty="0" smtClean="0"/>
              <a:t>                     4 – عملکرد حرکتی  5 – اسپاسم عضلانی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fa-IR" sz="2800" dirty="0" smtClean="0"/>
              <a:t>                     6 – خستگی   7 – تغییرات روده ومثانه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a-IR" sz="4000" dirty="0" smtClean="0">
                <a:solidFill>
                  <a:srgbClr val="00FF00"/>
                </a:solidFill>
              </a:rPr>
              <a:t>تست های بدنی</a:t>
            </a:r>
            <a:endParaRPr lang="en-US" sz="4000" dirty="0" smtClean="0">
              <a:solidFill>
                <a:srgbClr val="00FF00"/>
              </a:solidFill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147050" cy="4276725"/>
          </a:xfrm>
        </p:spPr>
        <p:txBody>
          <a:bodyPr/>
          <a:lstStyle/>
          <a:p>
            <a:pPr marL="609600" indent="-609600" eaLnBrk="1" hangingPunct="1">
              <a:defRPr/>
            </a:pPr>
            <a:r>
              <a:rPr lang="fa-IR" sz="2800" dirty="0" smtClean="0"/>
              <a:t>یک آزمایش جسمی کامل میزان سلامتی و آمادگی عمومی  بیمار را مشخص می کند. وشامل موارد زیر است :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fa-IR" sz="2400" dirty="0" smtClean="0"/>
          </a:p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fa-IR" sz="2800" dirty="0" smtClean="0">
                <a:solidFill>
                  <a:srgbClr val="FFFF00"/>
                </a:solidFill>
              </a:rPr>
              <a:t>لمس</a:t>
            </a:r>
            <a:endParaRPr lang="en-US" sz="2800" dirty="0" smtClean="0">
              <a:solidFill>
                <a:srgbClr val="FFFF00"/>
              </a:solidFill>
            </a:endParaRPr>
          </a:p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fa-IR" sz="2800" dirty="0" smtClean="0">
                <a:solidFill>
                  <a:srgbClr val="FFFF00"/>
                </a:solidFill>
              </a:rPr>
              <a:t>ارزیابی دامنه حرکتی مفصل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US" sz="2400" dirty="0" smtClean="0"/>
              <a:t>flexion, extension, lateral bending, and spinal rotation</a:t>
            </a:r>
            <a:r>
              <a:rPr lang="en-US" dirty="0" smtClean="0"/>
              <a:t> 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fa-IR" sz="2800" dirty="0" smtClean="0">
                <a:solidFill>
                  <a:srgbClr val="FFC000"/>
                </a:solidFill>
              </a:rPr>
              <a:t>3.   عدم تقارن</a:t>
            </a:r>
            <a:endParaRPr lang="fa-IR" dirty="0" smtClean="0">
              <a:solidFill>
                <a:srgbClr val="FFC000"/>
              </a:solidFill>
            </a:endParaRPr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fa-IR" dirty="0" smtClean="0"/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a-IR" sz="4000" dirty="0" smtClean="0"/>
              <a:t>تست های تشخیصی</a:t>
            </a:r>
            <a:endParaRPr lang="en-US" sz="4000" dirty="0" smtClean="0">
              <a:solidFill>
                <a:srgbClr val="FFFF00"/>
              </a:solidFill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598613"/>
            <a:ext cx="7848600" cy="3990975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en-US" sz="2800" b="1" dirty="0" smtClean="0"/>
              <a:t>x-rays</a:t>
            </a:r>
            <a:endParaRPr lang="fa-IR" sz="2800" dirty="0" smtClean="0"/>
          </a:p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en-US" sz="2800" b="1" dirty="0" smtClean="0"/>
              <a:t>bone scans</a:t>
            </a:r>
            <a:endParaRPr lang="fa-IR" sz="2800" dirty="0" smtClean="0"/>
          </a:p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en-US" sz="2800" b="1" dirty="0" smtClean="0"/>
              <a:t>magnetic resonance imaging (MRI)</a:t>
            </a:r>
          </a:p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en-US" sz="2800" b="1" dirty="0" smtClean="0"/>
              <a:t>computed tomography scan</a:t>
            </a:r>
          </a:p>
          <a:p>
            <a:pPr marL="990600" lvl="1" indent="-533400" eaLnBrk="1" hangingPunct="1">
              <a:buFont typeface="Wingdings" pitchFamily="2" charset="2"/>
              <a:buNone/>
              <a:defRPr/>
            </a:pPr>
            <a:r>
              <a:rPr lang="en-US" sz="2400" b="1" dirty="0" smtClean="0"/>
              <a:t>   (Also called a CT)   </a:t>
            </a:r>
            <a:endParaRPr lang="en-US" sz="2400" dirty="0" smtClean="0"/>
          </a:p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en-US" sz="2800" b="1" dirty="0" smtClean="0"/>
              <a:t>blood tests</a:t>
            </a:r>
            <a:r>
              <a:rPr lang="ar-SA" dirty="0" smtClean="0"/>
              <a:t> </a:t>
            </a:r>
            <a:endParaRPr lang="en-US" dirty="0" smtClean="0"/>
          </a:p>
        </p:txBody>
      </p:sp>
      <p:pic>
        <p:nvPicPr>
          <p:cNvPr id="15364" name="Picture 12" descr="Illustration of a child with lordosi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557338"/>
            <a:ext cx="1905000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b="1" smtClean="0">
                <a:solidFill>
                  <a:srgbClr val="FFFF00"/>
                </a:solidFill>
              </a:rPr>
              <a:t>x-rays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algn="just" eaLnBrk="1" hangingPunct="1">
              <a:buFont typeface="Wingdings" pitchFamily="2" charset="2"/>
              <a:buNone/>
              <a:defRPr/>
            </a:pPr>
            <a:r>
              <a:rPr lang="fa-IR" smtClean="0"/>
              <a:t>     </a:t>
            </a:r>
            <a:r>
              <a:rPr lang="fa-IR" sz="2800" smtClean="0"/>
              <a:t>با استفاده از یک انرژی مغناطیسی نامرئی، عکسهایی از بافتهای داخلی، استخوان ها و اندامها بر روی فیلم تولید می کند. با استفاده از این عکسها زاویه قوس کمری اندازه گیری می شود .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en-US" sz="2800" smtClean="0"/>
          </a:p>
        </p:txBody>
      </p:sp>
      <p:pic>
        <p:nvPicPr>
          <p:cNvPr id="16388" name="Picture 4" descr="lombal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3573463"/>
            <a:ext cx="3313113" cy="265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004175" cy="1341438"/>
          </a:xfrm>
        </p:spPr>
        <p:txBody>
          <a:bodyPr/>
          <a:lstStyle/>
          <a:p>
            <a:pPr marL="838200" indent="-838200" eaLnBrk="1" hangingPunct="1">
              <a:defRPr/>
            </a:pPr>
            <a:r>
              <a:rPr lang="en-US" sz="4000" smtClean="0">
                <a:solidFill>
                  <a:srgbClr val="FFFF00"/>
                </a:solidFill>
              </a:rPr>
              <a:t>bone scans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773238"/>
            <a:ext cx="8226425" cy="4497387"/>
          </a:xfrm>
        </p:spPr>
        <p:txBody>
          <a:bodyPr/>
          <a:lstStyle/>
          <a:p>
            <a:pPr marL="609600" indent="-609600" eaLnBrk="1" hangingPunct="1">
              <a:defRPr/>
            </a:pPr>
            <a:r>
              <a:rPr lang="fa-IR" sz="2800" smtClean="0"/>
              <a:t>یک روش عکس برداری هسته ای برای :</a:t>
            </a:r>
          </a:p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fa-IR" sz="2800" smtClean="0"/>
              <a:t>ارزیابی تغییرات فاسد کننده و تورم در مفاصل</a:t>
            </a:r>
          </a:p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fa-IR" sz="2800" smtClean="0"/>
              <a:t>آشکار کردن بیماریها و تومورهای استخوانی</a:t>
            </a:r>
          </a:p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fa-IR" sz="2800" smtClean="0"/>
              <a:t>تعیین علت درد یا التهاب استخوانی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333375"/>
            <a:ext cx="8226425" cy="1143000"/>
          </a:xfrm>
        </p:spPr>
        <p:txBody>
          <a:bodyPr/>
          <a:lstStyle/>
          <a:p>
            <a:pPr marL="762000" indent="-762000" eaLnBrk="1" hangingPunct="1">
              <a:defRPr/>
            </a:pPr>
            <a:r>
              <a:rPr lang="en-US" sz="3600" dirty="0" smtClean="0">
                <a:solidFill>
                  <a:srgbClr val="FFFF00"/>
                </a:solidFill>
              </a:rPr>
              <a:t>computed tomography scan </a:t>
            </a:r>
            <a:br>
              <a:rPr lang="en-US" sz="3600" dirty="0" smtClean="0">
                <a:solidFill>
                  <a:srgbClr val="FFFF00"/>
                </a:solidFill>
              </a:rPr>
            </a:br>
            <a:r>
              <a:rPr lang="en-US" sz="3600" dirty="0" smtClean="0">
                <a:solidFill>
                  <a:srgbClr val="FFFF00"/>
                </a:solidFill>
              </a:rPr>
              <a:t>    (Also called a CT)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133600"/>
            <a:ext cx="8226425" cy="4497388"/>
          </a:xfrm>
        </p:spPr>
        <p:txBody>
          <a:bodyPr/>
          <a:lstStyle/>
          <a:p>
            <a:pPr eaLnBrk="1" hangingPunct="1">
              <a:defRPr/>
            </a:pPr>
            <a:r>
              <a:rPr lang="fa-IR" sz="2800" dirty="0" smtClean="0"/>
              <a:t>روشی است که در آن ترکیبی از </a:t>
            </a:r>
            <a:r>
              <a:rPr lang="en-US" sz="2800" dirty="0" smtClean="0"/>
              <a:t>x-ray</a:t>
            </a:r>
            <a:r>
              <a:rPr lang="fa-IR" sz="2800" dirty="0" smtClean="0"/>
              <a:t> وتکنولوژی کامپیوتری برای تولید عکسهای برش عرضی، هم بصورت افقی و هم بصورت عمودی، از بدن استفاده می شود.</a:t>
            </a:r>
          </a:p>
          <a:p>
            <a:pPr eaLnBrk="1" hangingPunct="1">
              <a:defRPr/>
            </a:pPr>
            <a:r>
              <a:rPr lang="fa-IR" sz="2800" dirty="0" smtClean="0"/>
              <a:t>این روش عکسهایی ازقسمتهای مختلف بدن مانند استخوان، عضله، چربی و ارگانهای داخلی نشان می دهد .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a-IR" sz="4000" smtClean="0">
                <a:solidFill>
                  <a:srgbClr val="00FF00"/>
                </a:solidFill>
              </a:rPr>
              <a:t>درمان :</a:t>
            </a:r>
            <a:endParaRPr lang="en-US" sz="4000" smtClean="0">
              <a:solidFill>
                <a:srgbClr val="00FF00"/>
              </a:solidFill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12875"/>
            <a:ext cx="8226425" cy="5040313"/>
          </a:xfrm>
        </p:spPr>
        <p:txBody>
          <a:bodyPr/>
          <a:lstStyle/>
          <a:p>
            <a:pPr marL="449263" indent="-449263" eaLnBrk="1" hangingPunct="1">
              <a:lnSpc>
                <a:spcPct val="90000"/>
              </a:lnSpc>
              <a:defRPr/>
            </a:pPr>
            <a:r>
              <a:rPr lang="fa-IR" sz="2400" dirty="0" smtClean="0"/>
              <a:t>درمان به شرایط زیر بستگی دارد :</a:t>
            </a:r>
          </a:p>
          <a:p>
            <a:pPr marL="1704975" lvl="1" indent="-5334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fa-IR" sz="2000" b="1" dirty="0" smtClean="0">
                <a:solidFill>
                  <a:srgbClr val="FFFF00"/>
                </a:solidFill>
              </a:rPr>
              <a:t>سن</a:t>
            </a:r>
          </a:p>
          <a:p>
            <a:pPr marL="1704975" lvl="1" indent="-5334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fa-IR" sz="2000" b="1" dirty="0" smtClean="0">
                <a:solidFill>
                  <a:srgbClr val="FFFF00"/>
                </a:solidFill>
              </a:rPr>
              <a:t>سلامت عمومی</a:t>
            </a:r>
          </a:p>
          <a:p>
            <a:pPr marL="1704975" lvl="1" indent="-5334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fa-IR" sz="2000" b="1" dirty="0" smtClean="0">
                <a:solidFill>
                  <a:srgbClr val="FFFF00"/>
                </a:solidFill>
              </a:rPr>
              <a:t>تاریخچه پزشکی</a:t>
            </a:r>
          </a:p>
          <a:p>
            <a:pPr marL="1704975" lvl="1" indent="-5334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fa-IR" sz="2000" b="1" dirty="0" smtClean="0">
                <a:solidFill>
                  <a:srgbClr val="FFFF00"/>
                </a:solidFill>
              </a:rPr>
              <a:t>شدت عارضه</a:t>
            </a:r>
          </a:p>
          <a:p>
            <a:pPr marL="1704975" lvl="1" indent="-5334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fa-IR" sz="2000" b="1" dirty="0" smtClean="0">
                <a:solidFill>
                  <a:srgbClr val="FFFF00"/>
                </a:solidFill>
              </a:rPr>
              <a:t>تحمل بیمار در برابر داروها و روشهای درمانی</a:t>
            </a:r>
          </a:p>
          <a:p>
            <a:pPr marL="1704975" lvl="1" indent="-5334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fa-IR" sz="2000" b="1" dirty="0" smtClean="0">
                <a:solidFill>
                  <a:srgbClr val="FFFF00"/>
                </a:solidFill>
              </a:rPr>
              <a:t>پیش بینی دوره عارضه</a:t>
            </a:r>
          </a:p>
          <a:p>
            <a:pPr marL="1704975" lvl="1" indent="-5334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endParaRPr lang="fa-IR" sz="2000" b="1" dirty="0" smtClean="0">
              <a:solidFill>
                <a:srgbClr val="FFFF00"/>
              </a:solidFill>
            </a:endParaRPr>
          </a:p>
          <a:p>
            <a:pPr marL="449263" indent="-449263" eaLnBrk="1" hangingPunct="1">
              <a:lnSpc>
                <a:spcPct val="90000"/>
              </a:lnSpc>
              <a:defRPr/>
            </a:pPr>
            <a:r>
              <a:rPr lang="fa-IR" sz="2400" dirty="0" smtClean="0"/>
              <a:t>اما بطور کل درمان خاصی برای لوردوزیس درزمانی که با قوس کم همراه است نیازی نمی باشد.</a:t>
            </a:r>
          </a:p>
          <a:p>
            <a:pPr marL="449263" indent="-449263" eaLnBrk="1" hangingPunct="1">
              <a:lnSpc>
                <a:spcPct val="90000"/>
              </a:lnSpc>
              <a:defRPr/>
            </a:pPr>
            <a:r>
              <a:rPr lang="fa-IR" sz="2400" dirty="0" smtClean="0"/>
              <a:t> تمرینات اختصاصی و رعایت وضعیت مناسب بدنی می توانند کمک کننده باشند.</a:t>
            </a:r>
          </a:p>
          <a:p>
            <a:pPr marL="449263" indent="-449263" eaLnBrk="1" hangingPunct="1">
              <a:lnSpc>
                <a:spcPct val="90000"/>
              </a:lnSpc>
              <a:defRPr/>
            </a:pPr>
            <a:r>
              <a:rPr lang="fa-IR" sz="2400" dirty="0" smtClean="0"/>
              <a:t> درموارد نادر( شدید بودن انحنا همراه با درگیری های عصبی) یک بریس پشتی ویا جراحی ممکن است نیاز باشد .</a:t>
            </a:r>
          </a:p>
          <a:p>
            <a:pPr marL="449263" indent="-449263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400" dirty="0" smtClean="0"/>
          </a:p>
        </p:txBody>
      </p:sp>
      <p:pic>
        <p:nvPicPr>
          <p:cNvPr id="19460" name="Picture 6" descr="profile2brd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49275"/>
            <a:ext cx="2674938" cy="331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a-IR" sz="3600" b="1" dirty="0" smtClean="0">
                <a:solidFill>
                  <a:srgbClr val="00FF00"/>
                </a:solidFill>
              </a:rPr>
              <a:t>درمانهای غیر جراحی</a:t>
            </a:r>
            <a:endParaRPr lang="en-US" sz="3600" b="1" dirty="0" smtClean="0">
              <a:solidFill>
                <a:srgbClr val="00FF00"/>
              </a:solidFill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844675"/>
            <a:ext cx="8229600" cy="45307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 </a:t>
            </a:r>
            <a:r>
              <a:rPr lang="en-US" dirty="0" smtClean="0">
                <a:solidFill>
                  <a:srgbClr val="FFFF00"/>
                </a:solidFill>
              </a:rPr>
              <a:t>Drugs</a:t>
            </a:r>
            <a:r>
              <a:rPr lang="fa-IR" dirty="0" smtClean="0"/>
              <a:t>: </a:t>
            </a:r>
            <a:r>
              <a:rPr lang="fa-IR" sz="2800" dirty="0" smtClean="0"/>
              <a:t>برای کاهش درد والتهاب</a:t>
            </a:r>
            <a:r>
              <a:rPr lang="en-US" dirty="0" smtClean="0"/>
              <a:t> </a:t>
            </a:r>
            <a:endParaRPr lang="fa-IR" dirty="0" smtClean="0"/>
          </a:p>
          <a:p>
            <a:pPr eaLnBrk="1" hangingPunct="1">
              <a:defRPr/>
            </a:pPr>
            <a:r>
              <a:rPr lang="en-US" dirty="0" smtClean="0">
                <a:solidFill>
                  <a:srgbClr val="FFFF00"/>
                </a:solidFill>
              </a:rPr>
              <a:t>Physical therapy</a:t>
            </a:r>
            <a:r>
              <a:rPr lang="ar-SA" dirty="0" smtClean="0"/>
              <a:t> </a:t>
            </a:r>
            <a:r>
              <a:rPr lang="fa-IR" dirty="0" smtClean="0"/>
              <a:t> </a:t>
            </a:r>
            <a:r>
              <a:rPr lang="fa-IR" sz="2800" dirty="0" smtClean="0"/>
              <a:t>: که بیمار را قادر می سازد تا قدرت، انعطاف پذیری ودامنه حرکتی خود را بدست آورد .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rgbClr val="FFFF00"/>
                </a:solidFill>
              </a:rPr>
              <a:t>Reduction of body weight to ideal</a:t>
            </a:r>
          </a:p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49275"/>
            <a:ext cx="8226425" cy="1143000"/>
          </a:xfrm>
        </p:spPr>
        <p:txBody>
          <a:bodyPr/>
          <a:lstStyle/>
          <a:p>
            <a:pPr eaLnBrk="1" hangingPunct="1">
              <a:defRPr/>
            </a:pPr>
            <a:r>
              <a:rPr lang="fa-IR" smtClean="0">
                <a:solidFill>
                  <a:srgbClr val="00FF00"/>
                </a:solidFill>
              </a:rPr>
              <a:t>تمرینات اصلاحی</a:t>
            </a:r>
            <a:endParaRPr lang="en-US" smtClean="0">
              <a:solidFill>
                <a:srgbClr val="00FF00"/>
              </a:solidFill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205038"/>
            <a:ext cx="8286750" cy="3846512"/>
          </a:xfrm>
        </p:spPr>
        <p:txBody>
          <a:bodyPr/>
          <a:lstStyle/>
          <a:p>
            <a:pPr eaLnBrk="1" hangingPunct="1">
              <a:defRPr/>
            </a:pPr>
            <a:r>
              <a:rPr lang="fa-IR" sz="2800" smtClean="0"/>
              <a:t>آموزش قرارگیری در وضعیتهای صحیح و رفع عادات غلط</a:t>
            </a:r>
          </a:p>
          <a:p>
            <a:pPr eaLnBrk="1" hangingPunct="1">
              <a:defRPr/>
            </a:pPr>
            <a:r>
              <a:rPr lang="fa-IR" sz="2800" smtClean="0"/>
              <a:t>کشش عضلات ستون فقرات در ناحیه کمری</a:t>
            </a:r>
          </a:p>
          <a:p>
            <a:pPr eaLnBrk="1" hangingPunct="1">
              <a:defRPr/>
            </a:pPr>
            <a:r>
              <a:rPr lang="fa-IR" sz="2800" smtClean="0"/>
              <a:t>کشش عضلات چهارسررانی</a:t>
            </a:r>
            <a:endParaRPr lang="en-US" sz="2800" smtClean="0"/>
          </a:p>
          <a:p>
            <a:pPr eaLnBrk="1" hangingPunct="1">
              <a:defRPr/>
            </a:pPr>
            <a:r>
              <a:rPr lang="fa-IR" sz="2800" smtClean="0"/>
              <a:t>تقویت عضلات شکم</a:t>
            </a:r>
          </a:p>
          <a:p>
            <a:pPr eaLnBrk="1" hangingPunct="1">
              <a:defRPr/>
            </a:pPr>
            <a:r>
              <a:rPr lang="fa-IR" sz="2800" smtClean="0"/>
              <a:t>تقویت عضلات همسترینگ و سرینی</a:t>
            </a:r>
          </a:p>
        </p:txBody>
      </p:sp>
      <p:pic>
        <p:nvPicPr>
          <p:cNvPr id="21508" name="Picture 4" descr="lordosi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2997200"/>
            <a:ext cx="2540000" cy="338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موضوع </a:t>
            </a:r>
            <a:r>
              <a:rPr lang="fa-IR" smtClean="0"/>
              <a:t>: لوردوز (گودی کمر)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a-IR" dirty="0" smtClean="0"/>
          </a:p>
          <a:p>
            <a:r>
              <a:rPr lang="fa-IR" dirty="0" smtClean="0"/>
              <a:t>تهیه و تنظیم: اداره تندرستی و </a:t>
            </a:r>
            <a:r>
              <a:rPr lang="fa-IR" smtClean="0"/>
              <a:t>مشاوره ورزشی دانشگاه تربیت مدرس</a:t>
            </a:r>
            <a:endParaRPr lang="fa-IR" dirty="0" smtClean="0"/>
          </a:p>
          <a:p>
            <a:r>
              <a:rPr lang="fa-IR" dirty="0" smtClean="0"/>
              <a:t>شماره تماس 82884193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190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rgbClr val="FFFF00"/>
                </a:solidFill>
              </a:rPr>
              <a:t>Good posture</a:t>
            </a:r>
          </a:p>
        </p:txBody>
      </p:sp>
      <p:pic>
        <p:nvPicPr>
          <p:cNvPr id="22531" name="Picture 4" descr="fig1markusic-C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3860800"/>
            <a:ext cx="2139950" cy="278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2" name="Picture 5" descr="GOODPOS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1557338"/>
            <a:ext cx="2133600" cy="349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3" name="Picture 6" descr="copi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260350"/>
            <a:ext cx="2228850" cy="278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4" name="Picture 7" descr="6086LXL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1100" y="3048000"/>
            <a:ext cx="28829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5" name="Picture 9" descr="dormir_correcto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5445125"/>
            <a:ext cx="3887787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6" name="Picture 10" descr="untitled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260350"/>
            <a:ext cx="1801813" cy="345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a-IR" sz="4000" smtClean="0">
                <a:solidFill>
                  <a:srgbClr val="00FF00"/>
                </a:solidFill>
              </a:rPr>
              <a:t>تمرینات کششی</a:t>
            </a:r>
            <a:endParaRPr lang="en-US" sz="4000" smtClean="0">
              <a:solidFill>
                <a:srgbClr val="00FF00"/>
              </a:solidFill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341438"/>
            <a:ext cx="8226425" cy="4497387"/>
          </a:xfrm>
        </p:spPr>
        <p:txBody>
          <a:bodyPr/>
          <a:lstStyle/>
          <a:p>
            <a:pPr eaLnBrk="1" hangingPunct="1">
              <a:defRPr/>
            </a:pPr>
            <a:r>
              <a:rPr lang="fa-IR" sz="2800" smtClean="0"/>
              <a:t>فرد برروی دو زانو می نشیند سپس سینه وشکم را به روی پاها می رساند. دستها دراین حالت باید در کنار بدن باز شوند.</a:t>
            </a:r>
          </a:p>
          <a:p>
            <a:pPr eaLnBrk="1" hangingPunct="1">
              <a:defRPr/>
            </a:pPr>
            <a:r>
              <a:rPr lang="fa-IR" sz="2800" smtClean="0"/>
              <a:t>فرد برروی صندلی می نشیند وسعی می کند بدون بلند کردن باسن رو به جلو خم شده ودستها را به مچ پا می رساند .</a:t>
            </a:r>
            <a:endParaRPr lang="en-US" sz="2800" smtClean="0"/>
          </a:p>
        </p:txBody>
      </p:sp>
      <p:pic>
        <p:nvPicPr>
          <p:cNvPr id="23556" name="Picture 5" descr="back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3860800"/>
            <a:ext cx="3024187" cy="2316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7" name="Picture 6" descr="img_trunkFlexi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3860800"/>
            <a:ext cx="3384550" cy="226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341438"/>
            <a:ext cx="8226425" cy="4497387"/>
          </a:xfrm>
        </p:spPr>
        <p:txBody>
          <a:bodyPr/>
          <a:lstStyle/>
          <a:p>
            <a:pPr eaLnBrk="1" hangingPunct="1">
              <a:defRPr/>
            </a:pPr>
            <a:r>
              <a:rPr lang="fa-IR" sz="2800" smtClean="0"/>
              <a:t>فرد برروی زمین دراز می کشد. ابتدا یک پا وسپس پای دیگر را به درون سینه جمع می کند وحرکت گهواره را اجرا می کند .</a:t>
            </a:r>
            <a:endParaRPr lang="en-US" sz="2800" smtClean="0"/>
          </a:p>
        </p:txBody>
      </p:sp>
      <p:pic>
        <p:nvPicPr>
          <p:cNvPr id="24579" name="Picture 7" descr="exercisegifs_a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475" y="2636838"/>
            <a:ext cx="2362200" cy="316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981075"/>
            <a:ext cx="8226425" cy="49704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fa-IR" sz="2800" dirty="0" smtClean="0"/>
              <a:t>فرد برروی یک زانو می نشیند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a-IR" sz="2800" dirty="0" smtClean="0"/>
              <a:t>   و زانوی دیگر را جلوتر قرار میدهد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a-IR" sz="2800" dirty="0" smtClean="0"/>
              <a:t>   سپس با فشار برروی زانوی جلو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a-IR" sz="2800" dirty="0" smtClean="0"/>
              <a:t>   عضله چهارسر پای عقب را تحت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a-IR" sz="2800" dirty="0" smtClean="0"/>
              <a:t>   کشش قرار میدهد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fa-IR" sz="20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fa-IR" sz="2800" dirty="0" smtClean="0"/>
              <a:t>فرد زانویش را از پشت خم می کند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a-IR" sz="2800" dirty="0" smtClean="0"/>
              <a:t>   وبه کمک دست مخالف به سمت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a-IR" sz="2800" dirty="0" smtClean="0"/>
              <a:t>   باسن می کشد. برای حفظ تعادل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a-IR" sz="2800" dirty="0" smtClean="0"/>
              <a:t>   می توان از دیوار کمک گرفت .</a:t>
            </a:r>
          </a:p>
        </p:txBody>
      </p:sp>
      <p:pic>
        <p:nvPicPr>
          <p:cNvPr id="25603" name="Picture 4" descr="psock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476250"/>
            <a:ext cx="2676525" cy="318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4" name="Picture 5" descr="cons1_130_15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3789363"/>
            <a:ext cx="3671888" cy="2884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5" name="Picture 6" descr="015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7388" y="3860800"/>
            <a:ext cx="1822450" cy="280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a-IR" sz="4000" smtClean="0">
                <a:solidFill>
                  <a:srgbClr val="00FF00"/>
                </a:solidFill>
              </a:rPr>
              <a:t>تمرینات تقویتی</a:t>
            </a:r>
            <a:endParaRPr lang="en-US" sz="4000" smtClean="0">
              <a:solidFill>
                <a:srgbClr val="00FF00"/>
              </a:solidFill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a-IR" sz="2800" smtClean="0"/>
              <a:t>فرد بر روی زمین دراز می کشد، درحالتی که زانوها اندکی خم می باشد فرد سعی میکند با بلند کردن تنه ، دستها را به زانوها برساند 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fa-IR" sz="2800" smtClean="0"/>
          </a:p>
          <a:p>
            <a:pPr eaLnBrk="1" hangingPunct="1">
              <a:defRPr/>
            </a:pPr>
            <a:r>
              <a:rPr lang="fa-IR" sz="2800" smtClean="0"/>
              <a:t>دراز و نشست</a:t>
            </a:r>
            <a:endParaRPr lang="en-US" sz="2800" smtClean="0"/>
          </a:p>
        </p:txBody>
      </p:sp>
      <p:pic>
        <p:nvPicPr>
          <p:cNvPr id="26628" name="Picture 4" descr="back6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2840038"/>
            <a:ext cx="3384550" cy="185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9" name="Picture 5" descr="abs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4005263"/>
            <a:ext cx="3384550" cy="222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08400" y="1916113"/>
            <a:ext cx="5040313" cy="3527425"/>
          </a:xfrm>
        </p:spPr>
        <p:txBody>
          <a:bodyPr/>
          <a:lstStyle/>
          <a:p>
            <a:pPr eaLnBrk="1" hangingPunct="1">
              <a:defRPr/>
            </a:pPr>
            <a:r>
              <a:rPr lang="fa-IR" sz="2800" smtClean="0"/>
              <a:t>فرد بر روی زمین دراز می کشد، درحالیکه پاهایش را روی صندلی قرار می دهد وسعی می کند با بلند کردن تنه ذستها را به زانو برساند 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mtClean="0"/>
          </a:p>
        </p:txBody>
      </p:sp>
      <p:pic>
        <p:nvPicPr>
          <p:cNvPr id="27651" name="Picture 4" descr="abs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1844675"/>
            <a:ext cx="2946400" cy="316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35375" y="1382713"/>
            <a:ext cx="5184775" cy="5475287"/>
          </a:xfrm>
        </p:spPr>
        <p:txBody>
          <a:bodyPr/>
          <a:lstStyle/>
          <a:p>
            <a:pPr eaLnBrk="1" hangingPunct="1">
              <a:defRPr/>
            </a:pPr>
            <a:r>
              <a:rPr lang="fa-IR" sz="2800" smtClean="0"/>
              <a:t>فرد درحالیکه از میله بارفیکس آویزان شده سعی می کند هر دو پا را بطور مستقیم بالا آورد 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fa-IR" sz="2800" smtClean="0"/>
          </a:p>
          <a:p>
            <a:pPr eaLnBrk="1" hangingPunct="1">
              <a:defRPr/>
            </a:pPr>
            <a:r>
              <a:rPr lang="fa-IR" sz="2800" smtClean="0"/>
              <a:t>همین حرکت را می توان با زانوهای خم انجام داد .</a:t>
            </a:r>
            <a:r>
              <a:rPr lang="fa-IR" smtClean="0"/>
              <a:t> </a:t>
            </a:r>
            <a:endParaRPr lang="en-US" smtClean="0"/>
          </a:p>
        </p:txBody>
      </p:sp>
      <p:pic>
        <p:nvPicPr>
          <p:cNvPr id="28675" name="Picture 4" descr="abs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1341438"/>
            <a:ext cx="2760662" cy="401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620713"/>
            <a:ext cx="8785225" cy="5688012"/>
          </a:xfrm>
        </p:spPr>
        <p:txBody>
          <a:bodyPr/>
          <a:lstStyle/>
          <a:p>
            <a:pPr eaLnBrk="1" hangingPunct="1">
              <a:defRPr/>
            </a:pPr>
            <a:r>
              <a:rPr lang="fa-IR" sz="2800" smtClean="0"/>
              <a:t>فرد بر روی یک میز به حالت دمر دراز می کشد و درحالیکه وزنه ای به پای خود بسته سعی می کند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fa-IR" sz="2800" smtClean="0"/>
              <a:t>    پا را از سطح میز بالاتر برد .</a:t>
            </a:r>
          </a:p>
          <a:p>
            <a:pPr eaLnBrk="1" hangingPunct="1">
              <a:defRPr/>
            </a:pPr>
            <a:endParaRPr lang="fa-IR" sz="280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fa-IR" sz="2800" smtClean="0"/>
          </a:p>
          <a:p>
            <a:pPr eaLnBrk="1" hangingPunct="1">
              <a:defRPr/>
            </a:pPr>
            <a:r>
              <a:rPr lang="fa-IR" sz="2800" smtClean="0"/>
              <a:t>فرد بر روی یک میز به حالت دمر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fa-IR" sz="2800" smtClean="0"/>
              <a:t> دراز می کشد و درحالیکه وزنه ای به پای خود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fa-IR" sz="2800" smtClean="0"/>
              <a:t> بسته سعی می کند حرکت فلکشن زانو را انجام دهد .</a:t>
            </a:r>
            <a:r>
              <a:rPr lang="fa-IR" smtClean="0"/>
              <a:t> </a:t>
            </a:r>
            <a:endParaRPr lang="en-US" smtClean="0"/>
          </a:p>
        </p:txBody>
      </p:sp>
      <p:pic>
        <p:nvPicPr>
          <p:cNvPr id="29699" name="Picture 4" descr="lowbd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" y="1268413"/>
            <a:ext cx="2641600" cy="302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0" name="Picture 5" descr="lowbd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4802188"/>
            <a:ext cx="2951163" cy="2055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412875"/>
            <a:ext cx="8443913" cy="5114925"/>
          </a:xfrm>
        </p:spPr>
        <p:txBody>
          <a:bodyPr/>
          <a:lstStyle/>
          <a:p>
            <a:pPr marL="0" indent="0" eaLnBrk="1" hangingPunct="1">
              <a:defRPr/>
            </a:pPr>
            <a:r>
              <a:rPr lang="fa-IR" sz="2800" dirty="0" smtClean="0"/>
              <a:t>افزایش انحنای طبیعی ستون فقرات در ناحیه کمری</a:t>
            </a:r>
          </a:p>
          <a:p>
            <a:pPr marL="0" indent="0" eaLnBrk="1" hangingPunct="1">
              <a:defRPr/>
            </a:pPr>
            <a:r>
              <a:rPr lang="fa-IR" sz="2800" dirty="0" smtClean="0"/>
              <a:t> خمیدگی غیرطبیعی ستون فقرات، که همراه با قوسی به جلو می باشد </a:t>
            </a:r>
          </a:p>
          <a:p>
            <a:pPr marL="0" indent="0" eaLnBrk="1" hangingPunct="1">
              <a:defRPr/>
            </a:pPr>
            <a:endParaRPr lang="fa-IR" dirty="0" smtClean="0"/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fa-IR" dirty="0" smtClean="0"/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fa-IR" dirty="0" smtClean="0"/>
              <a:t> </a:t>
            </a:r>
            <a:r>
              <a:rPr lang="fa-IR" dirty="0" smtClean="0">
                <a:solidFill>
                  <a:srgbClr val="00FF00"/>
                </a:solidFill>
              </a:rPr>
              <a:t>نامهای دیگر :</a:t>
            </a:r>
          </a:p>
          <a:p>
            <a:pPr marL="0" indent="0" eaLnBrk="1" hangingPunct="1">
              <a:defRPr/>
            </a:pPr>
            <a:r>
              <a:rPr lang="fa-IR" dirty="0" smtClean="0"/>
              <a:t> </a:t>
            </a:r>
            <a:r>
              <a:rPr lang="en-US" dirty="0" smtClean="0"/>
              <a:t>sway back</a:t>
            </a:r>
          </a:p>
          <a:p>
            <a:pPr marL="0" indent="0" eaLnBrk="1" hangingPunct="1">
              <a:defRPr/>
            </a:pPr>
            <a:r>
              <a:rPr lang="en-US" dirty="0" smtClean="0"/>
              <a:t>hollow back </a:t>
            </a:r>
          </a:p>
          <a:p>
            <a:pPr marL="0" indent="0" eaLnBrk="1" hangingPunct="1">
              <a:defRPr/>
            </a:pPr>
            <a:r>
              <a:rPr lang="en-US" dirty="0" smtClean="0"/>
              <a:t>saddle back </a:t>
            </a:r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a-IR" sz="4000" smtClean="0">
                <a:solidFill>
                  <a:srgbClr val="00FF00"/>
                </a:solidFill>
              </a:rPr>
              <a:t>تعریف :</a:t>
            </a:r>
            <a:endParaRPr lang="en-US" sz="4000" smtClean="0">
              <a:solidFill>
                <a:srgbClr val="00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a-IR" sz="4000" smtClean="0">
                <a:solidFill>
                  <a:srgbClr val="00FF00"/>
                </a:solidFill>
              </a:rPr>
              <a:t>علل :</a:t>
            </a:r>
            <a:endParaRPr lang="en-US" sz="4000" smtClean="0">
              <a:solidFill>
                <a:srgbClr val="00FF0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fa-IR" dirty="0" smtClean="0"/>
              <a:t> </a:t>
            </a:r>
            <a:r>
              <a:rPr lang="fa-IR" sz="2800" dirty="0" smtClean="0"/>
              <a:t>علل اصلی لوردوزیس ناشناخته است. اگرچه ممکن است با موارد زیرمرتبط باشد :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fa-IR" sz="2000" dirty="0" smtClean="0"/>
          </a:p>
          <a:p>
            <a:pPr eaLnBrk="1" hangingPunct="1">
              <a:defRPr/>
            </a:pPr>
            <a:r>
              <a:rPr lang="en-US" dirty="0" smtClean="0">
                <a:solidFill>
                  <a:srgbClr val="FFFF00"/>
                </a:solidFill>
              </a:rPr>
              <a:t>poor posture</a:t>
            </a:r>
            <a:r>
              <a:rPr lang="ar-SA" dirty="0" smtClean="0">
                <a:solidFill>
                  <a:srgbClr val="FFFF00"/>
                </a:solidFill>
              </a:rPr>
              <a:t> </a:t>
            </a:r>
            <a:endParaRPr lang="fa-IR" dirty="0" smtClean="0">
              <a:solidFill>
                <a:srgbClr val="FFFF00"/>
              </a:solidFill>
            </a:endParaRPr>
          </a:p>
          <a:p>
            <a:pPr eaLnBrk="1" hangingPunct="1">
              <a:defRPr/>
            </a:pPr>
            <a:r>
              <a:rPr lang="en-US" dirty="0" smtClean="0">
                <a:solidFill>
                  <a:srgbClr val="FFFF00"/>
                </a:solidFill>
              </a:rPr>
              <a:t>Congenital problem in vertebra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rgbClr val="FFFF00"/>
                </a:solidFill>
              </a:rPr>
              <a:t>neuromuscular problems</a:t>
            </a:r>
            <a:r>
              <a:rPr lang="ar-SA" dirty="0" smtClean="0">
                <a:solidFill>
                  <a:srgbClr val="FFFF00"/>
                </a:solidFill>
              </a:rPr>
              <a:t> </a:t>
            </a:r>
            <a:endParaRPr lang="en-US" dirty="0" smtClean="0">
              <a:solidFill>
                <a:srgbClr val="FFFF00"/>
              </a:solidFill>
            </a:endParaRPr>
          </a:p>
          <a:p>
            <a:pPr eaLnBrk="1" hangingPunct="1">
              <a:defRPr/>
            </a:pPr>
            <a:r>
              <a:rPr lang="en-US" dirty="0" smtClean="0">
                <a:solidFill>
                  <a:srgbClr val="FFFF00"/>
                </a:solidFill>
              </a:rPr>
              <a:t>back surgery</a:t>
            </a:r>
            <a:r>
              <a:rPr lang="ar-SA" dirty="0" smtClean="0">
                <a:solidFill>
                  <a:srgbClr val="FFFF00"/>
                </a:solidFill>
              </a:rPr>
              <a:t> </a:t>
            </a:r>
            <a:endParaRPr lang="en-US" dirty="0" smtClean="0">
              <a:solidFill>
                <a:srgbClr val="FFFF00"/>
              </a:solidFill>
            </a:endParaRPr>
          </a:p>
          <a:p>
            <a:pPr eaLnBrk="1" hangingPunct="1">
              <a:defRPr/>
            </a:pPr>
            <a:r>
              <a:rPr lang="en-US" dirty="0" smtClean="0">
                <a:solidFill>
                  <a:srgbClr val="FFFF00"/>
                </a:solidFill>
              </a:rPr>
              <a:t>hip problem</a:t>
            </a:r>
            <a:r>
              <a:rPr lang="ar-SA" dirty="0" smtClean="0"/>
              <a:t>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1" y="260350"/>
            <a:ext cx="851535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>
                <a:solidFill>
                  <a:srgbClr val="FFFF00"/>
                </a:solidFill>
              </a:rPr>
              <a:t>Obesity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1" y="1676400"/>
            <a:ext cx="7893240" cy="4530725"/>
          </a:xfrm>
        </p:spPr>
        <p:txBody>
          <a:bodyPr/>
          <a:lstStyle/>
          <a:p>
            <a:pPr algn="just" eaLnBrk="1" hangingPunct="1">
              <a:defRPr/>
            </a:pPr>
            <a:r>
              <a:rPr lang="fa-IR" dirty="0" smtClean="0"/>
              <a:t>افراد چاق بدلیل افزایش وزن برای حفظ تعادل به عقب خم می شوند. این باعث تاثیر منفی به ساختار بدنی می شود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>
                <a:solidFill>
                  <a:srgbClr val="FFFF00"/>
                </a:solidFill>
              </a:rPr>
              <a:t>Effect of high heels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27538" y="2327275"/>
            <a:ext cx="4256087" cy="3622675"/>
          </a:xfrm>
        </p:spPr>
        <p:txBody>
          <a:bodyPr/>
          <a:lstStyle/>
          <a:p>
            <a:pPr algn="just" eaLnBrk="1" hangingPunct="1">
              <a:defRPr/>
            </a:pPr>
            <a:r>
              <a:rPr lang="fa-IR" sz="2800" dirty="0" smtClean="0"/>
              <a:t>افرادی که از کفشهای پاشنه بلند استفاده می کنند برای حفظ تعادل خود را به عقب می کشند که این موضوع باعث افزایش قوس کمری می شود .</a:t>
            </a:r>
            <a:endParaRPr lang="en-US" sz="2800" dirty="0" smtClean="0"/>
          </a:p>
        </p:txBody>
      </p:sp>
      <p:pic>
        <p:nvPicPr>
          <p:cNvPr id="8196" name="Picture 4" descr="effectofhighheel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412875"/>
            <a:ext cx="3667125" cy="484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3132138" y="188913"/>
            <a:ext cx="5629275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err="1" smtClean="0">
                <a:solidFill>
                  <a:srgbClr val="FFFF00"/>
                </a:solidFill>
              </a:rPr>
              <a:t>Spondylolisthesis</a:t>
            </a:r>
            <a:endParaRPr lang="en-US" sz="4000" dirty="0" smtClean="0">
              <a:solidFill>
                <a:srgbClr val="FFFF00"/>
              </a:solidFill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12875"/>
            <a:ext cx="8229600" cy="4530725"/>
          </a:xfrm>
        </p:spPr>
        <p:txBody>
          <a:bodyPr/>
          <a:lstStyle/>
          <a:p>
            <a:pPr eaLnBrk="1" hangingPunct="1">
              <a:defRPr/>
            </a:pPr>
            <a:r>
              <a:rPr lang="fa-IR" sz="2800" dirty="0" smtClean="0"/>
              <a:t>زمانی اتفاق می افتد که یک مهره برروی مهره مجاور به طرف جلو بلغزد . ودر موارد شدیدترفشار به حدی است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fa-IR" sz="2800" dirty="0" smtClean="0"/>
              <a:t>    که باعث شکستگی در مهره ها می شود 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fa-IR" dirty="0" smtClean="0"/>
              <a:t>     </a:t>
            </a:r>
            <a:r>
              <a:rPr lang="fa-IR" sz="4000" dirty="0" smtClean="0">
                <a:solidFill>
                  <a:srgbClr val="FFFF00"/>
                </a:solidFill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</a:rPr>
              <a:t>Discitis</a:t>
            </a:r>
            <a:endParaRPr lang="en-US" sz="4000" dirty="0" smtClean="0">
              <a:solidFill>
                <a:srgbClr val="FFFF00"/>
              </a:solidFill>
            </a:endParaRPr>
          </a:p>
          <a:p>
            <a:pPr eaLnBrk="1" hangingPunct="1">
              <a:defRPr/>
            </a:pPr>
            <a:r>
              <a:rPr lang="fa-IR" sz="2800" dirty="0" smtClean="0"/>
              <a:t>التهابی دردیسکهای بین مهره ای است .</a:t>
            </a:r>
            <a:endParaRPr lang="en-US" sz="2800" dirty="0" smtClean="0"/>
          </a:p>
        </p:txBody>
      </p:sp>
      <p:pic>
        <p:nvPicPr>
          <p:cNvPr id="9220" name="Picture 4" descr="spondylolisthesis-B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2276475"/>
            <a:ext cx="1905000" cy="401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6" descr="bcbc_2_face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563" y="4292600"/>
            <a:ext cx="2376487" cy="237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4935538" y="277813"/>
            <a:ext cx="3751262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>
                <a:solidFill>
                  <a:srgbClr val="FFFF00"/>
                </a:solidFill>
              </a:rPr>
              <a:t>Achondroplasia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a-IR" sz="2800" dirty="0" smtClean="0"/>
              <a:t>نوعی ناهنجاری ارثی در رشد استخوان است که ممکن است باعث کوتولگی شود .</a:t>
            </a:r>
          </a:p>
          <a:p>
            <a:pPr eaLnBrk="1" hangingPunct="1">
              <a:defRPr/>
            </a:pPr>
            <a:endParaRPr lang="fa-IR" sz="2800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4000" dirty="0" smtClean="0">
                <a:solidFill>
                  <a:srgbClr val="FFFF00"/>
                </a:solidFill>
              </a:rPr>
              <a:t>Osteoporosis 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2000" dirty="0" smtClean="0">
              <a:solidFill>
                <a:srgbClr val="FFFF00"/>
              </a:solidFill>
            </a:endParaRPr>
          </a:p>
          <a:p>
            <a:pPr eaLnBrk="1" hangingPunct="1">
              <a:defRPr/>
            </a:pPr>
            <a:r>
              <a:rPr lang="fa-IR" sz="2800" dirty="0" smtClean="0"/>
              <a:t>یک بیماری چگالی استخوانی است که باعث از بین رفتن قدرت مهره ها وراستای ستون فقرات می شود .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a-IR" sz="4000" smtClean="0">
                <a:solidFill>
                  <a:srgbClr val="00FF00"/>
                </a:solidFill>
              </a:rPr>
              <a:t>علایم ونشانه ها :</a:t>
            </a:r>
            <a:endParaRPr lang="en-US" sz="4000" smtClean="0">
              <a:solidFill>
                <a:srgbClr val="00FF00"/>
              </a:solidFill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773238"/>
            <a:ext cx="8229600" cy="4530725"/>
          </a:xfrm>
        </p:spPr>
        <p:txBody>
          <a:bodyPr/>
          <a:lstStyle/>
          <a:p>
            <a:pPr marL="609600" indent="-609600" eaLnBrk="1" hangingPunct="1">
              <a:defRPr/>
            </a:pPr>
            <a:r>
              <a:rPr lang="fa-IR" sz="2800" dirty="0" smtClean="0"/>
              <a:t>برآمدگی و آویزان شدن شکم</a:t>
            </a:r>
          </a:p>
          <a:p>
            <a:pPr marL="609600" indent="-609600" eaLnBrk="1" hangingPunct="1">
              <a:defRPr/>
            </a:pPr>
            <a:r>
              <a:rPr lang="fa-IR" sz="2800" dirty="0" smtClean="0"/>
              <a:t>برجستگی باسن</a:t>
            </a:r>
          </a:p>
          <a:p>
            <a:pPr marL="609600" indent="-609600" eaLnBrk="1" hangingPunct="1">
              <a:defRPr/>
            </a:pPr>
            <a:r>
              <a:rPr lang="fa-IR" sz="2800" dirty="0" smtClean="0"/>
              <a:t>درد در ناحیه کمری </a:t>
            </a:r>
          </a:p>
          <a:p>
            <a:pPr marL="609600" indent="-609600" eaLnBrk="1" hangingPunct="1">
              <a:defRPr/>
            </a:pPr>
            <a:r>
              <a:rPr lang="fa-IR" sz="2800" dirty="0" smtClean="0"/>
              <a:t>درد اندک در پاها</a:t>
            </a:r>
          </a:p>
          <a:p>
            <a:pPr marL="609600" indent="-609600" eaLnBrk="1" hangingPunct="1">
              <a:defRPr/>
            </a:pPr>
            <a:r>
              <a:rPr lang="fa-IR" sz="2800" dirty="0" smtClean="0"/>
              <a:t>تغییرات در عملکرد روده و مثانه</a:t>
            </a:r>
          </a:p>
          <a:p>
            <a:pPr marL="609600" indent="-609600" eaLnBrk="1" hangingPunct="1">
              <a:defRPr/>
            </a:pPr>
            <a:r>
              <a:rPr lang="fa-IR" sz="2800" dirty="0" smtClean="0"/>
              <a:t>در هنگام دراز کشیدن روی سطح سخت، فضای زیادی بین سطح و ناحیه کمری ایجاد می شود .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438717427384057908">
  <a:themeElements>
    <a:clrScheme name="Beam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Beam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4_438717427384057908</Template>
  <TotalTime>18</TotalTime>
  <Words>977</Words>
  <Application>Microsoft Office PowerPoint</Application>
  <PresentationFormat>On-screen Show (4:3)</PresentationFormat>
  <Paragraphs>133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0" baseType="lpstr">
      <vt:lpstr>Arial</vt:lpstr>
      <vt:lpstr>Wingdings</vt:lpstr>
      <vt:lpstr>4_438717427384057908</vt:lpstr>
      <vt:lpstr>PowerPoint Presentation</vt:lpstr>
      <vt:lpstr>موضوع : لوردوز (گودی کمر)</vt:lpstr>
      <vt:lpstr>تعریف :</vt:lpstr>
      <vt:lpstr>علل :</vt:lpstr>
      <vt:lpstr>Obesity</vt:lpstr>
      <vt:lpstr>Effect of high heels</vt:lpstr>
      <vt:lpstr>Spondylolisthesis</vt:lpstr>
      <vt:lpstr>Achondroplasia</vt:lpstr>
      <vt:lpstr>علایم ونشانه ها :</vt:lpstr>
      <vt:lpstr>تشخیص :</vt:lpstr>
      <vt:lpstr>شرح حال</vt:lpstr>
      <vt:lpstr>تست های بدنی</vt:lpstr>
      <vt:lpstr>تست های تشخیصی</vt:lpstr>
      <vt:lpstr>x-rays</vt:lpstr>
      <vt:lpstr>bone scans</vt:lpstr>
      <vt:lpstr>computed tomography scan      (Also called a CT)</vt:lpstr>
      <vt:lpstr>درمان :</vt:lpstr>
      <vt:lpstr>درمانهای غیر جراحی</vt:lpstr>
      <vt:lpstr>تمرینات اصلاحی</vt:lpstr>
      <vt:lpstr>Good posture</vt:lpstr>
      <vt:lpstr>تمرینات کششی</vt:lpstr>
      <vt:lpstr>PowerPoint Presentation</vt:lpstr>
      <vt:lpstr>PowerPoint Presentation</vt:lpstr>
      <vt:lpstr>تمرینات تقویتی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pc</cp:lastModifiedBy>
  <cp:revision>5</cp:revision>
  <dcterms:created xsi:type="dcterms:W3CDTF">2015-10-30T19:21:04Z</dcterms:created>
  <dcterms:modified xsi:type="dcterms:W3CDTF">2016-07-13T04:22:44Z</dcterms:modified>
</cp:coreProperties>
</file>